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3"/>
  </p:notesMasterIdLst>
  <p:sldIdLst>
    <p:sldId id="3825" r:id="rId5"/>
    <p:sldId id="3827" r:id="rId6"/>
    <p:sldId id="3855" r:id="rId7"/>
    <p:sldId id="3826" r:id="rId8"/>
    <p:sldId id="3842" r:id="rId9"/>
    <p:sldId id="3844" r:id="rId10"/>
    <p:sldId id="3838" r:id="rId11"/>
    <p:sldId id="383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F2867C-12A7-408F-AA8B-2348906FD1C4}" v="112" dt="2023-11-21T04:24:08.235"/>
    <p1510:client id="{C8527F9D-6D1F-498A-B011-80021C334F36}" v="354" dt="2023-11-21T00:58:47.158"/>
    <p1510:client id="{FF9539A7-D811-40C0-899F-891B04D34EB9}" v="868" dt="2023-11-21T04:18:14.1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159" d="100"/>
          <a:sy n="159" d="100"/>
        </p:scale>
        <p:origin x="228" y="138"/>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5B3066-540F-4606-ADEC-65EB1C3E9627}" type="doc">
      <dgm:prSet loTypeId="urn:microsoft.com/office/officeart/2005/8/layout/hierarchy1" loCatId="hierarchy" qsTypeId="urn:microsoft.com/office/officeart/2005/8/quickstyle/simple1" qsCatId="simple" csTypeId="urn:microsoft.com/office/officeart/2005/8/colors/colorful1" csCatId="colorful" phldr="1"/>
      <dgm:spPr/>
      <dgm:t>
        <a:bodyPr/>
        <a:lstStyle/>
        <a:p>
          <a:endParaRPr lang="en-US"/>
        </a:p>
      </dgm:t>
    </dgm:pt>
    <dgm:pt modelId="{198ACE8E-34F4-43E6-BB2E-1809B1CC58DC}">
      <dgm:prSet/>
      <dgm:spPr>
        <a:solidFill>
          <a:schemeClr val="accent1">
            <a:lumMod val="20000"/>
            <a:lumOff val="80000"/>
            <a:alpha val="90000"/>
          </a:schemeClr>
        </a:solidFill>
        <a:ln>
          <a:noFill/>
        </a:ln>
      </dgm:spPr>
      <dgm:t>
        <a:bodyPr/>
        <a:lstStyle/>
        <a:p>
          <a:pPr rtl="0"/>
          <a:r>
            <a:rPr lang="en-US" b="0" i="0" u="none">
              <a:latin typeface="Calibri"/>
              <a:cs typeface="Calibri"/>
            </a:rPr>
            <a:t>Graph Neural Networks	</a:t>
          </a:r>
          <a:endParaRPr lang="en-US" b="0" i="0" u="none" dirty="0">
            <a:solidFill>
              <a:srgbClr val="1C1917"/>
            </a:solidFill>
            <a:latin typeface="Tw Cen MT"/>
          </a:endParaRPr>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a:solidFill>
          <a:schemeClr val="accent1"/>
        </a:solidFill>
        <a:ln>
          <a:noFill/>
        </a:ln>
      </dgm:spPr>
      <dgm:t>
        <a:bodyPr/>
        <a:lstStyle/>
        <a:p>
          <a:endParaRPr lang="en-US" dirty="0"/>
        </a:p>
      </dgm:t>
    </dgm:pt>
    <dgm:pt modelId="{0F6BA1FB-59E5-4F16-A7B4-1533BB1F09E4}">
      <dgm:prSet/>
      <dgm:spPr>
        <a:solidFill>
          <a:schemeClr val="accent2">
            <a:lumMod val="20000"/>
            <a:lumOff val="80000"/>
            <a:alpha val="90000"/>
          </a:schemeClr>
        </a:solidFill>
        <a:ln>
          <a:noFill/>
        </a:ln>
      </dgm:spPr>
      <dgm:t>
        <a:bodyPr/>
        <a:lstStyle/>
        <a:p>
          <a:pPr rtl="0"/>
          <a:r>
            <a:rPr lang="en-US" b="0" i="0" u="none" dirty="0">
              <a:latin typeface="Tw Cen MT"/>
            </a:rPr>
            <a:t>Large Language Models</a:t>
          </a:r>
        </a:p>
      </dgm:t>
    </dgm:pt>
    <dgm:pt modelId="{6A557BB1-C0DD-44CB-8745-CE5481476209}" type="parTrans" cxnId="{F0FA65E5-FB81-4E7A-9467-65363565F4A0}">
      <dgm:prSet/>
      <dgm:spPr/>
      <dgm:t>
        <a:bodyPr/>
        <a:lstStyle/>
        <a:p>
          <a:endParaRPr lang="en-US"/>
        </a:p>
      </dgm:t>
    </dgm:pt>
    <dgm:pt modelId="{7DBF5CB5-29DD-4671-A0F3-981D48571500}" type="sibTrans" cxnId="{F0FA65E5-FB81-4E7A-9467-65363565F4A0}">
      <dgm:prSet phldrT="2" phldr="0"/>
      <dgm:spPr>
        <a:solidFill>
          <a:schemeClr val="accent2"/>
        </a:solidFill>
        <a:ln>
          <a:noFill/>
        </a:ln>
      </dgm:spPr>
      <dgm:t>
        <a:bodyPr/>
        <a:lstStyle/>
        <a:p>
          <a:endParaRPr lang="en-US" dirty="0"/>
        </a:p>
      </dgm:t>
    </dgm:pt>
    <dgm:pt modelId="{DE16CBB4-D3F4-44AD-8379-3A5D78B889D5}">
      <dgm:prSet/>
      <dgm:spPr>
        <a:solidFill>
          <a:schemeClr val="accent5">
            <a:lumMod val="20000"/>
            <a:lumOff val="80000"/>
            <a:alpha val="90000"/>
          </a:schemeClr>
        </a:solidFill>
        <a:ln>
          <a:noFill/>
        </a:ln>
      </dgm:spPr>
      <dgm:t>
        <a:bodyPr/>
        <a:lstStyle/>
        <a:p>
          <a:pPr rtl="0"/>
          <a:r>
            <a:rPr lang="en-US" b="0" i="0" u="none" dirty="0">
              <a:latin typeface="Tw Cen MT"/>
            </a:rPr>
            <a:t>Transfer Learning approaches</a:t>
          </a:r>
        </a:p>
      </dgm:t>
    </dgm:pt>
    <dgm:pt modelId="{917142D8-7514-46BB-B61D-8633F0189C31}" type="parTrans" cxnId="{058D75E7-8E09-41CE-ADFC-EEAD1556353B}">
      <dgm:prSet/>
      <dgm:spPr/>
      <dgm:t>
        <a:bodyPr/>
        <a:lstStyle/>
        <a:p>
          <a:endParaRPr lang="en-US"/>
        </a:p>
      </dgm:t>
    </dgm:pt>
    <dgm:pt modelId="{C2728830-9A00-4764-A9F1-670DDF9E57B3}" type="sibTrans" cxnId="{058D75E7-8E09-41CE-ADFC-EEAD1556353B}">
      <dgm:prSet phldrT="4" phldr="0"/>
      <dgm:spPr>
        <a:solidFill>
          <a:schemeClr val="accent5"/>
        </a:solidFill>
        <a:ln>
          <a:noFill/>
        </a:ln>
      </dgm:spPr>
      <dgm:t>
        <a:bodyPr/>
        <a:lstStyle/>
        <a:p>
          <a:endParaRPr lang="en-US" dirty="0"/>
        </a:p>
      </dgm:t>
    </dgm:pt>
    <dgm:pt modelId="{34498AFC-C1E2-452C-9FFD-5977640CF234}">
      <dgm:prSet phldr="0"/>
      <dgm:spPr/>
      <dgm:t>
        <a:bodyPr/>
        <a:lstStyle/>
        <a:p>
          <a:pPr rtl="0"/>
          <a:r>
            <a:rPr lang="en-US" b="0" i="0" u="none">
              <a:latin typeface="Tw Cen MT"/>
            </a:rPr>
            <a:t>Combining ACLED Data for Unrest Events	</a:t>
          </a:r>
          <a:endParaRPr lang="en-US" b="0" i="0" u="none" dirty="0">
            <a:solidFill>
              <a:srgbClr val="1C1917"/>
            </a:solidFill>
            <a:latin typeface="Tw Cen MT"/>
          </a:endParaRPr>
        </a:p>
      </dgm:t>
    </dgm:pt>
    <dgm:pt modelId="{F3658522-766F-466E-88C5-A74885144A6B}" type="parTrans" cxnId="{8955C5FD-3F98-42D1-87CB-34EFDAA61CA3}">
      <dgm:prSet/>
      <dgm:spPr/>
      <dgm:t>
        <a:bodyPr/>
        <a:lstStyle/>
        <a:p>
          <a:endParaRPr lang="en-US"/>
        </a:p>
      </dgm:t>
    </dgm:pt>
    <dgm:pt modelId="{0EBFA795-E038-4B83-AC64-09331BBEE8BD}" type="sibTrans" cxnId="{8955C5FD-3F98-42D1-87CB-34EFDAA61CA3}">
      <dgm:prSet phldrT="3" phldr="0"/>
      <dgm:spPr/>
      <dgm:t>
        <a:bodyPr/>
        <a:lstStyle/>
        <a:p>
          <a:endParaRPr lang="en-US"/>
        </a:p>
      </dgm:t>
    </dgm:pt>
    <dgm:pt modelId="{3D9F1855-F2E7-4EB2-9CFE-8CCA2BB122BE}" type="pres">
      <dgm:prSet presAssocID="{0F5B3066-540F-4606-ADEC-65EB1C3E9627}" presName="hierChild1" presStyleCnt="0">
        <dgm:presLayoutVars>
          <dgm:chPref val="1"/>
          <dgm:dir/>
          <dgm:animOne val="branch"/>
          <dgm:animLvl val="lvl"/>
          <dgm:resizeHandles/>
        </dgm:presLayoutVars>
      </dgm:prSet>
      <dgm:spPr/>
    </dgm:pt>
    <dgm:pt modelId="{67CABED1-0834-49B3-B207-1B7586E924D0}" type="pres">
      <dgm:prSet presAssocID="{198ACE8E-34F4-43E6-BB2E-1809B1CC58DC}" presName="hierRoot1" presStyleCnt="0"/>
      <dgm:spPr/>
    </dgm:pt>
    <dgm:pt modelId="{0B9D72BE-968D-452C-98F7-29AF9783A0B2}" type="pres">
      <dgm:prSet presAssocID="{198ACE8E-34F4-43E6-BB2E-1809B1CC58DC}" presName="composite" presStyleCnt="0"/>
      <dgm:spPr/>
    </dgm:pt>
    <dgm:pt modelId="{409E5DB4-831C-47F0-9616-61530D54DC20}" type="pres">
      <dgm:prSet presAssocID="{198ACE8E-34F4-43E6-BB2E-1809B1CC58DC}" presName="background" presStyleLbl="node0" presStyleIdx="0" presStyleCnt="4"/>
      <dgm:spPr/>
    </dgm:pt>
    <dgm:pt modelId="{9B15B975-7D42-4B69-91AE-09DF9CF73E73}" type="pres">
      <dgm:prSet presAssocID="{198ACE8E-34F4-43E6-BB2E-1809B1CC58DC}" presName="text" presStyleLbl="fgAcc0" presStyleIdx="0" presStyleCnt="4">
        <dgm:presLayoutVars>
          <dgm:chPref val="3"/>
        </dgm:presLayoutVars>
      </dgm:prSet>
      <dgm:spPr/>
    </dgm:pt>
    <dgm:pt modelId="{2ED9CB2F-704D-428C-9233-401923DD752D}" type="pres">
      <dgm:prSet presAssocID="{198ACE8E-34F4-43E6-BB2E-1809B1CC58DC}" presName="hierChild2" presStyleCnt="0"/>
      <dgm:spPr/>
    </dgm:pt>
    <dgm:pt modelId="{FBA5DDFA-1357-4A5D-95B1-5856879F7685}" type="pres">
      <dgm:prSet presAssocID="{0F6BA1FB-59E5-4F16-A7B4-1533BB1F09E4}" presName="hierRoot1" presStyleCnt="0"/>
      <dgm:spPr/>
    </dgm:pt>
    <dgm:pt modelId="{06D79B8D-F2FD-46A5-9726-3EFD15246486}" type="pres">
      <dgm:prSet presAssocID="{0F6BA1FB-59E5-4F16-A7B4-1533BB1F09E4}" presName="composite" presStyleCnt="0"/>
      <dgm:spPr/>
    </dgm:pt>
    <dgm:pt modelId="{11C97006-9847-4884-8A16-726804213625}" type="pres">
      <dgm:prSet presAssocID="{0F6BA1FB-59E5-4F16-A7B4-1533BB1F09E4}" presName="background" presStyleLbl="node0" presStyleIdx="1" presStyleCnt="4"/>
      <dgm:spPr/>
    </dgm:pt>
    <dgm:pt modelId="{51F68A78-D8FE-4829-A260-A99CC7967C0A}" type="pres">
      <dgm:prSet presAssocID="{0F6BA1FB-59E5-4F16-A7B4-1533BB1F09E4}" presName="text" presStyleLbl="fgAcc0" presStyleIdx="1" presStyleCnt="4">
        <dgm:presLayoutVars>
          <dgm:chPref val="3"/>
        </dgm:presLayoutVars>
      </dgm:prSet>
      <dgm:spPr/>
    </dgm:pt>
    <dgm:pt modelId="{3CEB5CCE-D523-4CF8-9D9F-18428D4080CD}" type="pres">
      <dgm:prSet presAssocID="{0F6BA1FB-59E5-4F16-A7B4-1533BB1F09E4}" presName="hierChild2" presStyleCnt="0"/>
      <dgm:spPr/>
    </dgm:pt>
    <dgm:pt modelId="{F25BFD9D-E050-4DC5-BEE5-88C02066FCD7}" type="pres">
      <dgm:prSet presAssocID="{34498AFC-C1E2-452C-9FFD-5977640CF234}" presName="hierRoot1" presStyleCnt="0"/>
      <dgm:spPr/>
    </dgm:pt>
    <dgm:pt modelId="{C33BE242-20C0-4E15-9504-6B4190C56B76}" type="pres">
      <dgm:prSet presAssocID="{34498AFC-C1E2-452C-9FFD-5977640CF234}" presName="composite" presStyleCnt="0"/>
      <dgm:spPr/>
    </dgm:pt>
    <dgm:pt modelId="{0A4FA9B4-7AD9-4650-A720-94E5E311566D}" type="pres">
      <dgm:prSet presAssocID="{34498AFC-C1E2-452C-9FFD-5977640CF234}" presName="background" presStyleLbl="node0" presStyleIdx="2" presStyleCnt="4"/>
      <dgm:spPr/>
    </dgm:pt>
    <dgm:pt modelId="{88C15A73-9A26-4945-80A6-0FA90BEC2359}" type="pres">
      <dgm:prSet presAssocID="{34498AFC-C1E2-452C-9FFD-5977640CF234}" presName="text" presStyleLbl="fgAcc0" presStyleIdx="2" presStyleCnt="4">
        <dgm:presLayoutVars>
          <dgm:chPref val="3"/>
        </dgm:presLayoutVars>
      </dgm:prSet>
      <dgm:spPr/>
    </dgm:pt>
    <dgm:pt modelId="{B4F4197F-EBD3-4FFE-BCAC-BD61F8C51488}" type="pres">
      <dgm:prSet presAssocID="{34498AFC-C1E2-452C-9FFD-5977640CF234}" presName="hierChild2" presStyleCnt="0"/>
      <dgm:spPr/>
    </dgm:pt>
    <dgm:pt modelId="{3BF4EB62-8CFB-4262-9707-4FAC617F88A5}" type="pres">
      <dgm:prSet presAssocID="{DE16CBB4-D3F4-44AD-8379-3A5D78B889D5}" presName="hierRoot1" presStyleCnt="0"/>
      <dgm:spPr/>
    </dgm:pt>
    <dgm:pt modelId="{38557E4B-416D-4413-A735-F3F85BD60309}" type="pres">
      <dgm:prSet presAssocID="{DE16CBB4-D3F4-44AD-8379-3A5D78B889D5}" presName="composite" presStyleCnt="0"/>
      <dgm:spPr/>
    </dgm:pt>
    <dgm:pt modelId="{EE692151-6D04-43B1-8961-DB86992C99F1}" type="pres">
      <dgm:prSet presAssocID="{DE16CBB4-D3F4-44AD-8379-3A5D78B889D5}" presName="background" presStyleLbl="node0" presStyleIdx="3" presStyleCnt="4"/>
      <dgm:spPr/>
    </dgm:pt>
    <dgm:pt modelId="{9844380D-4A18-48BA-BC97-4695EB64E04D}" type="pres">
      <dgm:prSet presAssocID="{DE16CBB4-D3F4-44AD-8379-3A5D78B889D5}" presName="text" presStyleLbl="fgAcc0" presStyleIdx="3" presStyleCnt="4">
        <dgm:presLayoutVars>
          <dgm:chPref val="3"/>
        </dgm:presLayoutVars>
      </dgm:prSet>
      <dgm:spPr/>
    </dgm:pt>
    <dgm:pt modelId="{7C36D32C-AE82-4C84-9BE8-519BA92D003A}" type="pres">
      <dgm:prSet presAssocID="{DE16CBB4-D3F4-44AD-8379-3A5D78B889D5}" presName="hierChild2" presStyleCnt="0"/>
      <dgm:spPr/>
    </dgm:pt>
  </dgm:ptLst>
  <dgm:cxnLst>
    <dgm:cxn modelId="{F4780615-0339-49EC-AB13-BEAA9E81B969}" type="presOf" srcId="{198ACE8E-34F4-43E6-BB2E-1809B1CC58DC}" destId="{9B15B975-7D42-4B69-91AE-09DF9CF73E73}" srcOrd="0" destOrd="0" presId="urn:microsoft.com/office/officeart/2005/8/layout/hierarchy1"/>
    <dgm:cxn modelId="{8327A44B-5326-4A8B-9B23-A3D3C09A16F3}" srcId="{0F5B3066-540F-4606-ADEC-65EB1C3E9627}" destId="{198ACE8E-34F4-43E6-BB2E-1809B1CC58DC}" srcOrd="0" destOrd="0" parTransId="{49F555B2-B165-4CB6-8578-DF4BCD791ABF}" sibTransId="{C54063C4-24CD-4834-9424-53756AE38C6B}"/>
    <dgm:cxn modelId="{2258A777-0757-4DFA-818D-D4603BF2EE59}" type="presOf" srcId="{34498AFC-C1E2-452C-9FFD-5977640CF234}" destId="{88C15A73-9A26-4945-80A6-0FA90BEC2359}" srcOrd="0" destOrd="0" presId="urn:microsoft.com/office/officeart/2005/8/layout/hierarchy1"/>
    <dgm:cxn modelId="{E7A05958-7F49-407F-817D-32A5B29F2B7E}" type="presOf" srcId="{0F5B3066-540F-4606-ADEC-65EB1C3E9627}" destId="{3D9F1855-F2E7-4EB2-9CFE-8CCA2BB122BE}" srcOrd="0" destOrd="0" presId="urn:microsoft.com/office/officeart/2005/8/layout/hierarchy1"/>
    <dgm:cxn modelId="{AB685C99-0FC5-49F4-8180-95561F422B80}" type="presOf" srcId="{0F6BA1FB-59E5-4F16-A7B4-1533BB1F09E4}" destId="{51F68A78-D8FE-4829-A260-A99CC7967C0A}" srcOrd="0" destOrd="0" presId="urn:microsoft.com/office/officeart/2005/8/layout/hierarchy1"/>
    <dgm:cxn modelId="{5248C8D2-A146-4F1F-B27E-E29FA791CDD9}" type="presOf" srcId="{DE16CBB4-D3F4-44AD-8379-3A5D78B889D5}" destId="{9844380D-4A18-48BA-BC97-4695EB64E04D}" srcOrd="0" destOrd="0" presId="urn:microsoft.com/office/officeart/2005/8/layout/hierarchy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8955C5FD-3F98-42D1-87CB-34EFDAA61CA3}" srcId="{0F5B3066-540F-4606-ADEC-65EB1C3E9627}" destId="{34498AFC-C1E2-452C-9FFD-5977640CF234}" srcOrd="2" destOrd="0" parTransId="{F3658522-766F-466E-88C5-A74885144A6B}" sibTransId="{0EBFA795-E038-4B83-AC64-09331BBEE8BD}"/>
    <dgm:cxn modelId="{61FD6667-F6E4-461A-A3F2-2DFF4568991A}" type="presParOf" srcId="{3D9F1855-F2E7-4EB2-9CFE-8CCA2BB122BE}" destId="{67CABED1-0834-49B3-B207-1B7586E924D0}" srcOrd="0" destOrd="0" presId="urn:microsoft.com/office/officeart/2005/8/layout/hierarchy1"/>
    <dgm:cxn modelId="{BB840F2D-1463-4170-8D8E-E3C1118ACDE7}" type="presParOf" srcId="{67CABED1-0834-49B3-B207-1B7586E924D0}" destId="{0B9D72BE-968D-452C-98F7-29AF9783A0B2}" srcOrd="0" destOrd="0" presId="urn:microsoft.com/office/officeart/2005/8/layout/hierarchy1"/>
    <dgm:cxn modelId="{7B7B6BE7-B29D-4ED7-A1AD-D69C13C85905}" type="presParOf" srcId="{0B9D72BE-968D-452C-98F7-29AF9783A0B2}" destId="{409E5DB4-831C-47F0-9616-61530D54DC20}" srcOrd="0" destOrd="0" presId="urn:microsoft.com/office/officeart/2005/8/layout/hierarchy1"/>
    <dgm:cxn modelId="{CA31E83A-5341-42A7-97BD-D82D55C5B6AE}" type="presParOf" srcId="{0B9D72BE-968D-452C-98F7-29AF9783A0B2}" destId="{9B15B975-7D42-4B69-91AE-09DF9CF73E73}" srcOrd="1" destOrd="0" presId="urn:microsoft.com/office/officeart/2005/8/layout/hierarchy1"/>
    <dgm:cxn modelId="{F87C095A-3BC8-4A99-A8C3-45416F8D7F7E}" type="presParOf" srcId="{67CABED1-0834-49B3-B207-1B7586E924D0}" destId="{2ED9CB2F-704D-428C-9233-401923DD752D}" srcOrd="1" destOrd="0" presId="urn:microsoft.com/office/officeart/2005/8/layout/hierarchy1"/>
    <dgm:cxn modelId="{DF89E162-28E6-4C77-9A64-9F90C1FF4B7B}" type="presParOf" srcId="{3D9F1855-F2E7-4EB2-9CFE-8CCA2BB122BE}" destId="{FBA5DDFA-1357-4A5D-95B1-5856879F7685}" srcOrd="1" destOrd="0" presId="urn:microsoft.com/office/officeart/2005/8/layout/hierarchy1"/>
    <dgm:cxn modelId="{4B70D641-8FAC-4332-9A9B-7B8493EDD5F6}" type="presParOf" srcId="{FBA5DDFA-1357-4A5D-95B1-5856879F7685}" destId="{06D79B8D-F2FD-46A5-9726-3EFD15246486}" srcOrd="0" destOrd="0" presId="urn:microsoft.com/office/officeart/2005/8/layout/hierarchy1"/>
    <dgm:cxn modelId="{48A149E8-9F29-4433-8A89-D6B4A064D02D}" type="presParOf" srcId="{06D79B8D-F2FD-46A5-9726-3EFD15246486}" destId="{11C97006-9847-4884-8A16-726804213625}" srcOrd="0" destOrd="0" presId="urn:microsoft.com/office/officeart/2005/8/layout/hierarchy1"/>
    <dgm:cxn modelId="{2C2F3EB0-D581-465F-95E9-E2B17225508D}" type="presParOf" srcId="{06D79B8D-F2FD-46A5-9726-3EFD15246486}" destId="{51F68A78-D8FE-4829-A260-A99CC7967C0A}" srcOrd="1" destOrd="0" presId="urn:microsoft.com/office/officeart/2005/8/layout/hierarchy1"/>
    <dgm:cxn modelId="{FA5B11E4-FFB1-453C-B4B4-8575E9CB9B28}" type="presParOf" srcId="{FBA5DDFA-1357-4A5D-95B1-5856879F7685}" destId="{3CEB5CCE-D523-4CF8-9D9F-18428D4080CD}" srcOrd="1" destOrd="0" presId="urn:microsoft.com/office/officeart/2005/8/layout/hierarchy1"/>
    <dgm:cxn modelId="{C6B9C705-1DB8-4B07-87FB-C763840AC737}" type="presParOf" srcId="{3D9F1855-F2E7-4EB2-9CFE-8CCA2BB122BE}" destId="{F25BFD9D-E050-4DC5-BEE5-88C02066FCD7}" srcOrd="2" destOrd="0" presId="urn:microsoft.com/office/officeart/2005/8/layout/hierarchy1"/>
    <dgm:cxn modelId="{4853454E-3EC0-4697-8FE9-FDD3A489A06E}" type="presParOf" srcId="{F25BFD9D-E050-4DC5-BEE5-88C02066FCD7}" destId="{C33BE242-20C0-4E15-9504-6B4190C56B76}" srcOrd="0" destOrd="0" presId="urn:microsoft.com/office/officeart/2005/8/layout/hierarchy1"/>
    <dgm:cxn modelId="{BCB493F6-CB40-4DCD-90B7-783E9C416493}" type="presParOf" srcId="{C33BE242-20C0-4E15-9504-6B4190C56B76}" destId="{0A4FA9B4-7AD9-4650-A720-94E5E311566D}" srcOrd="0" destOrd="0" presId="urn:microsoft.com/office/officeart/2005/8/layout/hierarchy1"/>
    <dgm:cxn modelId="{F0371190-B09C-4CCF-9669-68018D287699}" type="presParOf" srcId="{C33BE242-20C0-4E15-9504-6B4190C56B76}" destId="{88C15A73-9A26-4945-80A6-0FA90BEC2359}" srcOrd="1" destOrd="0" presId="urn:microsoft.com/office/officeart/2005/8/layout/hierarchy1"/>
    <dgm:cxn modelId="{8F077536-3C6A-4E58-AE6E-008B9D22409D}" type="presParOf" srcId="{F25BFD9D-E050-4DC5-BEE5-88C02066FCD7}" destId="{B4F4197F-EBD3-4FFE-BCAC-BD61F8C51488}" srcOrd="1" destOrd="0" presId="urn:microsoft.com/office/officeart/2005/8/layout/hierarchy1"/>
    <dgm:cxn modelId="{601E29AA-7DCB-42FC-9E97-CC306E8A6F4F}" type="presParOf" srcId="{3D9F1855-F2E7-4EB2-9CFE-8CCA2BB122BE}" destId="{3BF4EB62-8CFB-4262-9707-4FAC617F88A5}" srcOrd="3" destOrd="0" presId="urn:microsoft.com/office/officeart/2005/8/layout/hierarchy1"/>
    <dgm:cxn modelId="{3B51091A-001E-45CF-9513-70D524A3AF33}" type="presParOf" srcId="{3BF4EB62-8CFB-4262-9707-4FAC617F88A5}" destId="{38557E4B-416D-4413-A735-F3F85BD60309}" srcOrd="0" destOrd="0" presId="urn:microsoft.com/office/officeart/2005/8/layout/hierarchy1"/>
    <dgm:cxn modelId="{222FAE6F-26D1-4846-96CF-7A48DD3C827E}" type="presParOf" srcId="{38557E4B-416D-4413-A735-F3F85BD60309}" destId="{EE692151-6D04-43B1-8961-DB86992C99F1}" srcOrd="0" destOrd="0" presId="urn:microsoft.com/office/officeart/2005/8/layout/hierarchy1"/>
    <dgm:cxn modelId="{422DA7BB-C347-4684-A627-9316097F4A9B}" type="presParOf" srcId="{38557E4B-416D-4413-A735-F3F85BD60309}" destId="{9844380D-4A18-48BA-BC97-4695EB64E04D}" srcOrd="1" destOrd="0" presId="urn:microsoft.com/office/officeart/2005/8/layout/hierarchy1"/>
    <dgm:cxn modelId="{204F6E07-8732-47FF-9548-73E504F6DC1C}" type="presParOf" srcId="{3BF4EB62-8CFB-4262-9707-4FAC617F88A5}" destId="{7C36D32C-AE82-4C84-9BE8-519BA92D003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9E5DB4-831C-47F0-9616-61530D54DC20}">
      <dsp:nvSpPr>
        <dsp:cNvPr id="0" name=""/>
        <dsp:cNvSpPr/>
      </dsp:nvSpPr>
      <dsp:spPr>
        <a:xfrm>
          <a:off x="3424" y="1433301"/>
          <a:ext cx="2444907" cy="15525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15B975-7D42-4B69-91AE-09DF9CF73E73}">
      <dsp:nvSpPr>
        <dsp:cNvPr id="0" name=""/>
        <dsp:cNvSpPr/>
      </dsp:nvSpPr>
      <dsp:spPr>
        <a:xfrm>
          <a:off x="275080" y="1691375"/>
          <a:ext cx="2444907" cy="1552515"/>
        </a:xfrm>
        <a:prstGeom prst="roundRect">
          <a:avLst>
            <a:gd name="adj" fmla="val 10000"/>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b="0" i="0" u="none" kern="1200">
              <a:latin typeface="Calibri"/>
              <a:cs typeface="Calibri"/>
            </a:rPr>
            <a:t>Graph Neural Networks	</a:t>
          </a:r>
          <a:endParaRPr lang="en-US" sz="2500" b="0" i="0" u="none" kern="1200" dirty="0">
            <a:solidFill>
              <a:srgbClr val="1C1917"/>
            </a:solidFill>
            <a:latin typeface="Tw Cen MT"/>
          </a:endParaRPr>
        </a:p>
      </dsp:txBody>
      <dsp:txXfrm>
        <a:off x="320552" y="1736847"/>
        <a:ext cx="2353963" cy="1461571"/>
      </dsp:txXfrm>
    </dsp:sp>
    <dsp:sp modelId="{11C97006-9847-4884-8A16-726804213625}">
      <dsp:nvSpPr>
        <dsp:cNvPr id="0" name=""/>
        <dsp:cNvSpPr/>
      </dsp:nvSpPr>
      <dsp:spPr>
        <a:xfrm>
          <a:off x="2991643" y="1433301"/>
          <a:ext cx="2444907" cy="15525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F68A78-D8FE-4829-A260-A99CC7967C0A}">
      <dsp:nvSpPr>
        <dsp:cNvPr id="0" name=""/>
        <dsp:cNvSpPr/>
      </dsp:nvSpPr>
      <dsp:spPr>
        <a:xfrm>
          <a:off x="3263300" y="1691375"/>
          <a:ext cx="2444907" cy="1552515"/>
        </a:xfrm>
        <a:prstGeom prst="roundRect">
          <a:avLst>
            <a:gd name="adj" fmla="val 10000"/>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b="0" i="0" u="none" kern="1200" dirty="0">
              <a:latin typeface="Tw Cen MT"/>
            </a:rPr>
            <a:t>Large Language Models</a:t>
          </a:r>
        </a:p>
      </dsp:txBody>
      <dsp:txXfrm>
        <a:off x="3308772" y="1736847"/>
        <a:ext cx="2353963" cy="1461571"/>
      </dsp:txXfrm>
    </dsp:sp>
    <dsp:sp modelId="{0A4FA9B4-7AD9-4650-A720-94E5E311566D}">
      <dsp:nvSpPr>
        <dsp:cNvPr id="0" name=""/>
        <dsp:cNvSpPr/>
      </dsp:nvSpPr>
      <dsp:spPr>
        <a:xfrm>
          <a:off x="5979863" y="1433301"/>
          <a:ext cx="2444907" cy="15525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C15A73-9A26-4945-80A6-0FA90BEC2359}">
      <dsp:nvSpPr>
        <dsp:cNvPr id="0" name=""/>
        <dsp:cNvSpPr/>
      </dsp:nvSpPr>
      <dsp:spPr>
        <a:xfrm>
          <a:off x="6251520" y="1691375"/>
          <a:ext cx="2444907" cy="155251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b="0" i="0" u="none" kern="1200">
              <a:latin typeface="Tw Cen MT"/>
            </a:rPr>
            <a:t>Combining ACLED Data for Unrest Events	</a:t>
          </a:r>
          <a:endParaRPr lang="en-US" sz="2500" b="0" i="0" u="none" kern="1200" dirty="0">
            <a:solidFill>
              <a:srgbClr val="1C1917"/>
            </a:solidFill>
            <a:latin typeface="Tw Cen MT"/>
          </a:endParaRPr>
        </a:p>
      </dsp:txBody>
      <dsp:txXfrm>
        <a:off x="6296992" y="1736847"/>
        <a:ext cx="2353963" cy="1461571"/>
      </dsp:txXfrm>
    </dsp:sp>
    <dsp:sp modelId="{EE692151-6D04-43B1-8961-DB86992C99F1}">
      <dsp:nvSpPr>
        <dsp:cNvPr id="0" name=""/>
        <dsp:cNvSpPr/>
      </dsp:nvSpPr>
      <dsp:spPr>
        <a:xfrm>
          <a:off x="8968083" y="1433301"/>
          <a:ext cx="2444907" cy="15525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44380D-4A18-48BA-BC97-4695EB64E04D}">
      <dsp:nvSpPr>
        <dsp:cNvPr id="0" name=""/>
        <dsp:cNvSpPr/>
      </dsp:nvSpPr>
      <dsp:spPr>
        <a:xfrm>
          <a:off x="9239739" y="1691375"/>
          <a:ext cx="2444907" cy="1552515"/>
        </a:xfrm>
        <a:prstGeom prst="roundRect">
          <a:avLst>
            <a:gd name="adj" fmla="val 10000"/>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b="0" i="0" u="none" kern="1200" dirty="0">
              <a:latin typeface="Tw Cen MT"/>
            </a:rPr>
            <a:t>Transfer Learning approaches</a:t>
          </a:r>
        </a:p>
      </dsp:txBody>
      <dsp:txXfrm>
        <a:off x="9285211" y="1736847"/>
        <a:ext cx="2353963" cy="146157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12/7/2023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4751614" y="2854518"/>
            <a:ext cx="6934418" cy="2366706"/>
          </a:xfrm>
        </p:spPr>
        <p:txBody>
          <a:bodyPr>
            <a:noAutofit/>
          </a:bodyPr>
          <a:lstStyle/>
          <a:p>
            <a:r>
              <a:rPr lang="en-US" sz="4000" b="0" i="0" dirty="0">
                <a:effectLst/>
                <a:latin typeface="Roboto" panose="02000000000000000000" pitchFamily="2" charset="0"/>
              </a:rPr>
              <a:t>Study on Predicting Social Unrest Using GDELT Data</a:t>
            </a:r>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a:xfrm>
            <a:off x="5093208" y="5436377"/>
            <a:ext cx="6592824" cy="996696"/>
          </a:xfrm>
        </p:spPr>
        <p:txBody>
          <a:bodyPr vert="horz" lIns="91440" tIns="45720" rIns="91440" bIns="45720" rtlCol="0" anchor="t">
            <a:normAutofit/>
          </a:bodyPr>
          <a:lstStyle/>
          <a:p>
            <a:pPr>
              <a:lnSpc>
                <a:spcPct val="110000"/>
              </a:lnSpc>
              <a:spcBef>
                <a:spcPts val="0"/>
              </a:spcBef>
            </a:pPr>
            <a:r>
              <a:rPr lang="en-US" sz="1600" dirty="0" err="1">
                <a:solidFill>
                  <a:schemeClr val="tx1"/>
                </a:solidFill>
              </a:rPr>
              <a:t>Anol</a:t>
            </a:r>
            <a:r>
              <a:rPr lang="en-US" sz="1600" dirty="0">
                <a:solidFill>
                  <a:schemeClr val="tx1"/>
                </a:solidFill>
              </a:rPr>
              <a:t> Kurian V. (5626-8544) </a:t>
            </a:r>
          </a:p>
          <a:p>
            <a:pPr>
              <a:lnSpc>
                <a:spcPct val="110000"/>
              </a:lnSpc>
              <a:spcBef>
                <a:spcPts val="0"/>
              </a:spcBef>
            </a:pPr>
            <a:r>
              <a:rPr lang="en-US" sz="1600" dirty="0">
                <a:solidFill>
                  <a:schemeClr val="tx1"/>
                </a:solidFill>
              </a:rPr>
              <a:t>Aadithya </a:t>
            </a:r>
            <a:r>
              <a:rPr lang="en-US" sz="1600" dirty="0" err="1">
                <a:solidFill>
                  <a:schemeClr val="tx1"/>
                </a:solidFill>
              </a:rPr>
              <a:t>Kandeth</a:t>
            </a:r>
            <a:r>
              <a:rPr lang="en-US" sz="1600" dirty="0">
                <a:solidFill>
                  <a:schemeClr val="tx1"/>
                </a:solidFill>
              </a:rPr>
              <a:t> (6980-2791</a:t>
            </a:r>
          </a:p>
        </p:txBody>
      </p:sp>
    </p:spTree>
    <p:extLst>
      <p:ext uri="{BB962C8B-B14F-4D97-AF65-F5344CB8AC3E}">
        <p14:creationId xmlns:p14="http://schemas.microsoft.com/office/powerpoint/2010/main" val="8009629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loseup of stacked newspapers">
            <a:extLst>
              <a:ext uri="{FF2B5EF4-FFF2-40B4-BE49-F238E27FC236}">
                <a16:creationId xmlns:a16="http://schemas.microsoft.com/office/drawing/2014/main" id="{78C9FC9D-56A5-26A0-7CC6-5B13A49BB82D}"/>
              </a:ext>
            </a:extLst>
          </p:cNvPr>
          <p:cNvPicPr>
            <a:picLocks noChangeAspect="1"/>
          </p:cNvPicPr>
          <p:nvPr/>
        </p:nvPicPr>
        <p:blipFill rotWithShape="1">
          <a:blip r:embed="rId2">
            <a:alphaModFix amt="24000"/>
            <a:extLst>
              <a:ext uri="{BEBA8EAE-BF5A-486C-A8C5-ECC9F3942E4B}">
                <a14:imgProps xmlns:a14="http://schemas.microsoft.com/office/drawing/2010/main">
                  <a14:imgLayer r:embed="rId3">
                    <a14:imgEffect>
                      <a14:saturation sat="0"/>
                    </a14:imgEffect>
                  </a14:imgLayer>
                </a14:imgProps>
              </a:ext>
            </a:extLst>
          </a:blip>
          <a:srcRect t="16541"/>
          <a:stretch/>
        </p:blipFill>
        <p:spPr>
          <a:xfrm>
            <a:off x="0" y="0"/>
            <a:ext cx="12192000" cy="6858000"/>
          </a:xfrm>
          <a:prstGeom prst="rect">
            <a:avLst/>
          </a:prstGeom>
        </p:spPr>
      </p:pic>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normAutofit/>
          </a:bodyPr>
          <a:lstStyle/>
          <a:p>
            <a:r>
              <a:rPr lang="en-US" sz="5400" dirty="0"/>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a:xfrm>
            <a:off x="539496" y="1825625"/>
            <a:ext cx="5982770" cy="4352544"/>
          </a:xfrm>
        </p:spPr>
        <p:txBody>
          <a:bodyPr vert="horz" lIns="91440" tIns="45720" rIns="91440" bIns="45720" rtlCol="0" anchor="t">
            <a:normAutofit/>
          </a:bodyPr>
          <a:lstStyle/>
          <a:p>
            <a:pPr marL="342900" indent="-342900">
              <a:buFont typeface="Arial" panose="020B0604020202020204" pitchFamily="34" charset="0"/>
              <a:buChar char="•"/>
            </a:pPr>
            <a:r>
              <a:rPr lang="en-US" dirty="0">
                <a:latin typeface="Arial" panose="020B0604020202020204" pitchFamily="34" charset="0"/>
              </a:rPr>
              <a:t>News Data : readily available source of big data.</a:t>
            </a:r>
          </a:p>
          <a:p>
            <a:pPr marL="342900" indent="-342900">
              <a:buChar char="•"/>
            </a:pPr>
            <a:r>
              <a:rPr lang="en-US" b="0" i="0" dirty="0">
                <a:effectLst/>
                <a:latin typeface="Arial" panose="020B0604020202020204" pitchFamily="34" charset="0"/>
              </a:rPr>
              <a:t>We aim to predict and analyze global societal unrest events based on news.</a:t>
            </a:r>
          </a:p>
          <a:p>
            <a:pPr marL="342900" indent="-342900">
              <a:buChar char="•"/>
            </a:pPr>
            <a:r>
              <a:rPr lang="en-US" dirty="0">
                <a:latin typeface="Arial" panose="020B0604020202020204" pitchFamily="34" charset="0"/>
              </a:rPr>
              <a:t>Our data encompasses GDELT and ACLED datasets for news and unrest events respectively.</a:t>
            </a:r>
          </a:p>
          <a:p>
            <a:pPr marL="342900" indent="-342900">
              <a:buChar char="•"/>
            </a:pPr>
            <a:endParaRPr lang="en-US" dirty="0"/>
          </a:p>
          <a:p>
            <a:endParaRPr lang="en-US" dirty="0"/>
          </a:p>
          <a:p>
            <a:endParaRPr lang="en-US" dirty="0"/>
          </a:p>
        </p:txBody>
      </p:sp>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a:lstStyle/>
          <a:p>
            <a:pPr>
              <a:defRPr/>
            </a:pPr>
            <a:r>
              <a:rPr lang="en-US" dirty="0">
                <a:latin typeface="Times New Roman" panose="02020603050405020304" pitchFamily="18" charset="0"/>
                <a:cs typeface="Times New Roman" panose="02020603050405020304" pitchFamily="18" charset="0"/>
              </a:rPr>
              <a:t>12/06/2023</a:t>
            </a:r>
            <a:endParaRPr lang="en-US" noProof="0" dirty="0"/>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a:defRPr/>
            </a:pPr>
            <a:r>
              <a:rPr lang="en-US" sz="1000" b="0" i="0" dirty="0">
                <a:effectLst/>
                <a:latin typeface="Roboto" panose="02000000000000000000" pitchFamily="2" charset="0"/>
              </a:rPr>
              <a:t>Study on Predicting Social Unrest Using GDELT Data</a:t>
            </a:r>
            <a:endParaRPr lang="en-US" sz="1000" dirty="0">
              <a:solidFill>
                <a:prstClr val="black">
                  <a:tint val="75000"/>
                </a:prstClr>
              </a:solidFill>
              <a:ea typeface="+mn-lt"/>
              <a:cs typeface="+mn-lt"/>
            </a:endParaRP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 name="Freeform: Shape 75">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7" name="Arc 76">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78" name="Rectangle 77">
            <a:extLst>
              <a:ext uri="{FF2B5EF4-FFF2-40B4-BE49-F238E27FC236}">
                <a16:creationId xmlns:a16="http://schemas.microsoft.com/office/drawing/2014/main" id="{DBDC90C9-7375-4965-AA1E-65EF25525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9" name="Arc 78">
            <a:extLst>
              <a:ext uri="{FF2B5EF4-FFF2-40B4-BE49-F238E27FC236}">
                <a16:creationId xmlns:a16="http://schemas.microsoft.com/office/drawing/2014/main" id="{129A6924-D08B-45DD-8219-D130D09CE5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2356" y="683791"/>
            <a:ext cx="2987899" cy="2987899"/>
          </a:xfrm>
          <a:prstGeom prst="arc">
            <a:avLst>
              <a:gd name="adj1" fmla="val 16200000"/>
              <a:gd name="adj2" fmla="val 2120553"/>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6757D658-AEE6-0F2E-790F-742C7ABD96CA}"/>
              </a:ext>
            </a:extLst>
          </p:cNvPr>
          <p:cNvSpPr>
            <a:spLocks noGrp="1"/>
          </p:cNvSpPr>
          <p:nvPr>
            <p:ph type="title"/>
          </p:nvPr>
        </p:nvSpPr>
        <p:spPr>
          <a:xfrm>
            <a:off x="696342" y="-162287"/>
            <a:ext cx="4635114" cy="2866496"/>
          </a:xfrm>
        </p:spPr>
        <p:txBody>
          <a:bodyPr vert="horz" lIns="91440" tIns="45720" rIns="91440" bIns="45720" rtlCol="0" anchor="b">
            <a:normAutofit/>
          </a:bodyPr>
          <a:lstStyle/>
          <a:p>
            <a:pPr algn="ctr"/>
            <a:r>
              <a:rPr lang="en-US" sz="6000" kern="1200" dirty="0">
                <a:solidFill>
                  <a:schemeClr val="tx1"/>
                </a:solidFill>
                <a:latin typeface="+mj-lt"/>
                <a:ea typeface="+mj-ea"/>
                <a:cs typeface="+mj-cs"/>
              </a:rPr>
              <a:t>Proposed Solution</a:t>
            </a:r>
          </a:p>
        </p:txBody>
      </p:sp>
      <p:sp>
        <p:nvSpPr>
          <p:cNvPr id="80" name="Oval 79">
            <a:extLst>
              <a:ext uri="{FF2B5EF4-FFF2-40B4-BE49-F238E27FC236}">
                <a16:creationId xmlns:a16="http://schemas.microsoft.com/office/drawing/2014/main" id="{78DE83AE-C7A1-4B59-BEAD-E07C52775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45917" y="2387841"/>
            <a:ext cx="491961" cy="49196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1" name="Rectangle 80">
            <a:extLst>
              <a:ext uri="{FF2B5EF4-FFF2-40B4-BE49-F238E27FC236}">
                <a16:creationId xmlns:a16="http://schemas.microsoft.com/office/drawing/2014/main" id="{01B0AB56-1C73-492F-9E03-DF7B546AFC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7462" y="3174804"/>
            <a:ext cx="784976" cy="784976"/>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 name="Date Placeholder 5">
            <a:extLst>
              <a:ext uri="{FF2B5EF4-FFF2-40B4-BE49-F238E27FC236}">
                <a16:creationId xmlns:a16="http://schemas.microsoft.com/office/drawing/2014/main" id="{12FD2BEB-475C-9FDB-CF47-904D6CBAFFAA}"/>
              </a:ext>
            </a:extLst>
          </p:cNvPr>
          <p:cNvSpPr>
            <a:spLocks noGrp="1"/>
          </p:cNvSpPr>
          <p:nvPr>
            <p:ph type="dt" sz="half" idx="10"/>
          </p:nvPr>
        </p:nvSpPr>
        <p:spPr>
          <a:xfrm>
            <a:off x="838200" y="6356350"/>
            <a:ext cx="2036844" cy="365125"/>
          </a:xfrm>
        </p:spPr>
        <p:txBody>
          <a:bodyPr vert="horz" lIns="91440" tIns="45720" rIns="91440" bIns="45720" rtlCol="0" anchor="ctr">
            <a:normAutofit/>
          </a:bodyPr>
          <a:lstStyle/>
          <a:p>
            <a:pPr>
              <a:spcAft>
                <a:spcPts val="600"/>
              </a:spcAft>
              <a:defRPr/>
            </a:pPr>
            <a:r>
              <a:rPr lang="en-US" dirty="0">
                <a:latin typeface="Times New Roman" panose="02020603050405020304" pitchFamily="18" charset="0"/>
                <a:cs typeface="Times New Roman" panose="02020603050405020304" pitchFamily="18" charset="0"/>
              </a:rPr>
              <a:t>12/06/2023</a:t>
            </a:r>
            <a:endParaRPr lang="en-US" dirty="0">
              <a:solidFill>
                <a:prstClr val="black">
                  <a:tint val="75000"/>
                </a:prstClr>
              </a:solidFill>
            </a:endParaRPr>
          </a:p>
        </p:txBody>
      </p:sp>
      <p:sp>
        <p:nvSpPr>
          <p:cNvPr id="7" name="Footer Placeholder 6">
            <a:extLst>
              <a:ext uri="{FF2B5EF4-FFF2-40B4-BE49-F238E27FC236}">
                <a16:creationId xmlns:a16="http://schemas.microsoft.com/office/drawing/2014/main" id="{10D81C22-43BB-3571-F885-C44409893798}"/>
              </a:ext>
            </a:extLst>
          </p:cNvPr>
          <p:cNvSpPr>
            <a:spLocks noGrp="1"/>
          </p:cNvSpPr>
          <p:nvPr>
            <p:ph type="ftr" sz="quarter" idx="11"/>
          </p:nvPr>
        </p:nvSpPr>
        <p:spPr>
          <a:xfrm>
            <a:off x="3186641" y="6356350"/>
            <a:ext cx="3552946" cy="365125"/>
          </a:xfrm>
        </p:spPr>
        <p:txBody>
          <a:bodyPr vert="horz" lIns="91440" tIns="45720" rIns="91440" bIns="45720" rtlCol="0" anchor="ctr">
            <a:normAutofit fontScale="92500"/>
          </a:bodyPr>
          <a:lstStyle/>
          <a:p>
            <a:pPr>
              <a:defRPr/>
            </a:pPr>
            <a:r>
              <a:rPr lang="en-US" sz="1200" b="0" i="0" dirty="0">
                <a:effectLst/>
                <a:latin typeface="Roboto" panose="02000000000000000000" pitchFamily="2" charset="0"/>
              </a:rPr>
              <a:t>Study on Predicting Social Unrest Using GDELT Data</a:t>
            </a:r>
            <a:endParaRPr lang="en-US" sz="1200" dirty="0">
              <a:solidFill>
                <a:prstClr val="black">
                  <a:tint val="75000"/>
                </a:prstClr>
              </a:solidFill>
              <a:ea typeface="+mn-lt"/>
              <a:cs typeface="+mn-lt"/>
            </a:endParaRPr>
          </a:p>
        </p:txBody>
      </p:sp>
      <p:sp>
        <p:nvSpPr>
          <p:cNvPr id="8" name="Slide Number Placeholder 7">
            <a:extLst>
              <a:ext uri="{FF2B5EF4-FFF2-40B4-BE49-F238E27FC236}">
                <a16:creationId xmlns:a16="http://schemas.microsoft.com/office/drawing/2014/main" id="{C7D2686F-49D5-3B45-8459-8C88810C21BE}"/>
              </a:ext>
            </a:extLst>
          </p:cNvPr>
          <p:cNvSpPr>
            <a:spLocks noGrp="1"/>
          </p:cNvSpPr>
          <p:nvPr>
            <p:ph type="sldNum" sz="quarter" idx="12"/>
          </p:nvPr>
        </p:nvSpPr>
        <p:spPr>
          <a:xfrm>
            <a:off x="7051185" y="6356350"/>
            <a:ext cx="887436" cy="365125"/>
          </a:xfrm>
        </p:spPr>
        <p:txBody>
          <a:bodyPr vert="horz" lIns="91440" tIns="45720" rIns="91440" bIns="45720" rtlCol="0" anchor="ctr">
            <a:normAutofit/>
          </a:bodyPr>
          <a:lstStyle/>
          <a:p>
            <a:pPr>
              <a:spcAft>
                <a:spcPts val="600"/>
              </a:spcAft>
              <a:defRPr/>
            </a:pPr>
            <a:fld id="{D76B855D-E9CC-4FF8-AD85-6CDC7B89A0DE}" type="slidenum">
              <a:rPr lang="en-US">
                <a:solidFill>
                  <a:prstClr val="black">
                    <a:tint val="75000"/>
                  </a:prstClr>
                </a:solidFill>
              </a:rPr>
              <a:pPr>
                <a:spcAft>
                  <a:spcPts val="600"/>
                </a:spcAft>
                <a:defRPr/>
              </a:pPr>
              <a:t>3</a:t>
            </a:fld>
            <a:endParaRPr lang="en-US">
              <a:solidFill>
                <a:prstClr val="black">
                  <a:tint val="75000"/>
                </a:prstClr>
              </a:solidFill>
            </a:endParaRPr>
          </a:p>
        </p:txBody>
      </p:sp>
      <p:pic>
        <p:nvPicPr>
          <p:cNvPr id="20" name="Content Placeholder 19">
            <a:extLst>
              <a:ext uri="{FF2B5EF4-FFF2-40B4-BE49-F238E27FC236}">
                <a16:creationId xmlns:a16="http://schemas.microsoft.com/office/drawing/2014/main" id="{5BA28BBA-4193-A19A-F83D-0CFA031D17C7}"/>
              </a:ext>
            </a:extLst>
          </p:cNvPr>
          <p:cNvPicPr>
            <a:picLocks noGrp="1" noChangeAspect="1"/>
          </p:cNvPicPr>
          <p:nvPr>
            <p:ph type="pic" sz="quarter" idx="13"/>
          </p:nvPr>
        </p:nvPicPr>
        <p:blipFill>
          <a:blip r:embed="rId2"/>
          <a:stretch/>
        </p:blipFill>
        <p:spPr>
          <a:xfrm>
            <a:off x="1445184" y="3111474"/>
            <a:ext cx="6687054" cy="2406668"/>
          </a:xfrm>
          <a:custGeom>
            <a:avLst/>
            <a:gdLst/>
            <a:ahLst/>
            <a:cxnLst/>
            <a:rect l="l" t="t" r="r" b="b"/>
            <a:pathLst>
              <a:path w="4048125" h="4048125">
                <a:moveTo>
                  <a:pt x="65094" y="0"/>
                </a:moveTo>
                <a:lnTo>
                  <a:pt x="3983031" y="0"/>
                </a:lnTo>
                <a:cubicBezTo>
                  <a:pt x="4018981" y="0"/>
                  <a:pt x="4048125" y="29144"/>
                  <a:pt x="4048125" y="65094"/>
                </a:cubicBezTo>
                <a:lnTo>
                  <a:pt x="4048125" y="3983031"/>
                </a:lnTo>
                <a:cubicBezTo>
                  <a:pt x="4048125" y="4018981"/>
                  <a:pt x="4018981" y="4048125"/>
                  <a:pt x="3983031" y="4048125"/>
                </a:cubicBezTo>
                <a:lnTo>
                  <a:pt x="65094" y="4048125"/>
                </a:lnTo>
                <a:cubicBezTo>
                  <a:pt x="29144" y="4048125"/>
                  <a:pt x="0" y="4018981"/>
                  <a:pt x="0" y="3983031"/>
                </a:cubicBezTo>
                <a:lnTo>
                  <a:pt x="0" y="65094"/>
                </a:lnTo>
                <a:cubicBezTo>
                  <a:pt x="0" y="29144"/>
                  <a:pt x="29144" y="0"/>
                  <a:pt x="65094" y="0"/>
                </a:cubicBezTo>
                <a:close/>
              </a:path>
            </a:pathLst>
          </a:custGeom>
        </p:spPr>
      </p:pic>
      <p:pic>
        <p:nvPicPr>
          <p:cNvPr id="22" name="Picture 21">
            <a:extLst>
              <a:ext uri="{FF2B5EF4-FFF2-40B4-BE49-F238E27FC236}">
                <a16:creationId xmlns:a16="http://schemas.microsoft.com/office/drawing/2014/main" id="{040E71E9-1643-B95D-2F2E-D1EA433E85C8}"/>
              </a:ext>
            </a:extLst>
          </p:cNvPr>
          <p:cNvPicPr>
            <a:picLocks noChangeAspect="1"/>
          </p:cNvPicPr>
          <p:nvPr/>
        </p:nvPicPr>
        <p:blipFill>
          <a:blip r:embed="rId3"/>
          <a:stretch>
            <a:fillRect/>
          </a:stretch>
        </p:blipFill>
        <p:spPr>
          <a:xfrm>
            <a:off x="8655690" y="799688"/>
            <a:ext cx="2917299" cy="4613713"/>
          </a:xfrm>
          <a:custGeom>
            <a:avLst/>
            <a:gdLst/>
            <a:ahLst/>
            <a:cxnLst/>
            <a:rect l="l" t="t" r="r" b="b"/>
            <a:pathLst>
              <a:path w="4048125" h="4048125">
                <a:moveTo>
                  <a:pt x="65094" y="0"/>
                </a:moveTo>
                <a:lnTo>
                  <a:pt x="3983031" y="0"/>
                </a:lnTo>
                <a:cubicBezTo>
                  <a:pt x="4018981" y="0"/>
                  <a:pt x="4048125" y="29144"/>
                  <a:pt x="4048125" y="65094"/>
                </a:cubicBezTo>
                <a:lnTo>
                  <a:pt x="4048125" y="3983031"/>
                </a:lnTo>
                <a:cubicBezTo>
                  <a:pt x="4048125" y="4018981"/>
                  <a:pt x="4018981" y="4048125"/>
                  <a:pt x="3983031" y="4048125"/>
                </a:cubicBezTo>
                <a:lnTo>
                  <a:pt x="65094" y="4048125"/>
                </a:lnTo>
                <a:cubicBezTo>
                  <a:pt x="29144" y="4048125"/>
                  <a:pt x="0" y="4018981"/>
                  <a:pt x="0" y="3983031"/>
                </a:cubicBezTo>
                <a:lnTo>
                  <a:pt x="0" y="65094"/>
                </a:lnTo>
                <a:cubicBezTo>
                  <a:pt x="0" y="29144"/>
                  <a:pt x="29144" y="0"/>
                  <a:pt x="65094" y="0"/>
                </a:cubicBezTo>
                <a:close/>
              </a:path>
            </a:pathLst>
          </a:custGeom>
        </p:spPr>
      </p:pic>
    </p:spTree>
    <p:extLst>
      <p:ext uri="{BB962C8B-B14F-4D97-AF65-F5344CB8AC3E}">
        <p14:creationId xmlns:p14="http://schemas.microsoft.com/office/powerpoint/2010/main" val="4212104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solidFill>
                  <a:srgbClr val="FFFFFF"/>
                </a:solidFill>
              </a:rPr>
              <a:t>Motivation</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lstStyle/>
          <a:p>
            <a:pPr marL="457200" indent="-457200">
              <a:buFont typeface="Arial" panose="020B0604020202020204" pitchFamily="34" charset="0"/>
              <a:buChar char="•"/>
            </a:pPr>
            <a:r>
              <a:rPr lang="en-US" dirty="0">
                <a:latin typeface="Arial" panose="020B0604020202020204" pitchFamily="34" charset="0"/>
              </a:rPr>
              <a:t>Aid humanitarian organizations</a:t>
            </a:r>
          </a:p>
          <a:p>
            <a:pPr marL="457200" indent="-457200">
              <a:buFont typeface="Arial" panose="020B0604020202020204" pitchFamily="34" charset="0"/>
              <a:buChar char="•"/>
            </a:pPr>
            <a:r>
              <a:rPr lang="en-US" dirty="0">
                <a:latin typeface="Arial" panose="020B0604020202020204" pitchFamily="34" charset="0"/>
              </a:rPr>
              <a:t>Mitigate Unrest Events</a:t>
            </a:r>
          </a:p>
          <a:p>
            <a:pPr marL="457200" indent="-457200">
              <a:buFont typeface="Arial" panose="020B0604020202020204" pitchFamily="34" charset="0"/>
              <a:buChar char="•"/>
            </a:pPr>
            <a:r>
              <a:rPr lang="en-US" dirty="0">
                <a:latin typeface="Arial" panose="020B0604020202020204" pitchFamily="34" charset="0"/>
              </a:rPr>
              <a:t>Public Safety and Emergency Response</a:t>
            </a:r>
          </a:p>
          <a:p>
            <a:pPr marL="457200" indent="-457200">
              <a:buFont typeface="Arial" panose="020B0604020202020204" pitchFamily="34" charset="0"/>
              <a:buChar char="•"/>
            </a:pPr>
            <a:r>
              <a:rPr lang="en-US" dirty="0">
                <a:latin typeface="Arial" panose="020B0604020202020204" pitchFamily="34" charset="0"/>
              </a:rPr>
              <a:t>Resource Allocation</a:t>
            </a:r>
          </a:p>
          <a:p>
            <a:pPr marL="457200" indent="-457200">
              <a:buFont typeface="Arial" panose="020B0604020202020204" pitchFamily="34" charset="0"/>
              <a:buChar char="•"/>
            </a:pPr>
            <a:r>
              <a:rPr lang="en-US" dirty="0">
                <a:latin typeface="Arial" panose="020B0604020202020204" pitchFamily="34" charset="0"/>
              </a:rPr>
              <a:t>Informed Policy-Making</a:t>
            </a:r>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12/06/2023</a:t>
            </a:r>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a:defRPr/>
            </a:pPr>
            <a:r>
              <a:rPr lang="en-US" sz="1000" b="0" i="0" dirty="0">
                <a:effectLst/>
                <a:latin typeface="Roboto" panose="02000000000000000000" pitchFamily="2" charset="0"/>
              </a:rPr>
              <a:t>Study on Predicting Social Unrest Using GDELT Data</a:t>
            </a:r>
            <a:endParaRPr lang="en-US" sz="1000" dirty="0">
              <a:solidFill>
                <a:prstClr val="black">
                  <a:tint val="75000"/>
                </a:prstClr>
              </a:solidFill>
              <a:ea typeface="+mn-lt"/>
              <a:cs typeface="+mn-lt"/>
            </a:endParaRP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Freeform: Shape 47">
            <a:extLst>
              <a:ext uri="{FF2B5EF4-FFF2-40B4-BE49-F238E27FC236}">
                <a16:creationId xmlns:a16="http://schemas.microsoft.com/office/drawing/2014/main" id="{23DA7759-3209-4FE2-96D1-4EEDD81E9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Freeform: Shape 48">
            <a:extLst>
              <a:ext uri="{FF2B5EF4-FFF2-40B4-BE49-F238E27FC236}">
                <a16:creationId xmlns:a16="http://schemas.microsoft.com/office/drawing/2014/main" id="{41460DAD-8769-4C9F-9C8C-BB0443909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23536" y="5717905"/>
            <a:ext cx="1771609" cy="1140095"/>
          </a:xfrm>
          <a:custGeom>
            <a:avLst/>
            <a:gdLst/>
            <a:ahLst/>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Rectangle">
            <a:extLst>
              <a:ext uri="{FF2B5EF4-FFF2-40B4-BE49-F238E27FC236}">
                <a16:creationId xmlns:a16="http://schemas.microsoft.com/office/drawing/2014/main" id="{032D8B87-88DA-4E9C-B676-B10D70EA59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 name="Picture 14" descr="Sphere of mesh and nodes">
            <a:extLst>
              <a:ext uri="{FF2B5EF4-FFF2-40B4-BE49-F238E27FC236}">
                <a16:creationId xmlns:a16="http://schemas.microsoft.com/office/drawing/2014/main" id="{96A3A49D-1B87-4F56-8485-DED1CE0B1920}"/>
              </a:ext>
            </a:extLst>
          </p:cNvPr>
          <p:cNvPicPr>
            <a:picLocks noChangeAspect="1"/>
          </p:cNvPicPr>
          <p:nvPr/>
        </p:nvPicPr>
        <p:blipFill rotWithShape="1">
          <a:blip r:embed="rId2">
            <a:alphaModFix amt="35000"/>
          </a:blip>
          <a:srcRect t="1384" b="23523"/>
          <a:stretch/>
        </p:blipFill>
        <p:spPr>
          <a:xfrm>
            <a:off x="20" y="-8466"/>
            <a:ext cx="12191980" cy="6866466"/>
          </a:xfrm>
          <a:prstGeom prst="rect">
            <a:avLst/>
          </a:prstGeom>
        </p:spPr>
      </p:pic>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kern="1200">
                <a:solidFill>
                  <a:srgbClr val="FFFFFF"/>
                </a:solidFill>
                <a:latin typeface="+mj-lt"/>
                <a:ea typeface="+mj-ea"/>
                <a:cs typeface="+mj-cs"/>
              </a:rPr>
              <a:t>Challenges</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200" y="1825625"/>
            <a:ext cx="10515600" cy="3859742"/>
          </a:xfrm>
        </p:spPr>
        <p:txBody>
          <a:bodyPr vert="horz" lIns="91440" tIns="45720" rIns="91440" bIns="45720" rtlCol="0">
            <a:normAutofit/>
          </a:bodyPr>
          <a:lstStyle/>
          <a:p>
            <a:endParaRPr lang="en-US" b="0" i="0">
              <a:solidFill>
                <a:srgbClr val="FFFFFF"/>
              </a:solidFill>
              <a:effectLst/>
            </a:endParaRPr>
          </a:p>
          <a:p>
            <a:r>
              <a:rPr lang="en-US" b="1">
                <a:solidFill>
                  <a:srgbClr val="FFFFFF"/>
                </a:solidFill>
              </a:rPr>
              <a:t>Technical and Financial Limitations:</a:t>
            </a:r>
          </a:p>
          <a:p>
            <a:pPr marL="800100" lvl="1"/>
            <a:r>
              <a:rPr lang="en-US">
                <a:solidFill>
                  <a:srgbClr val="FFFFFF"/>
                </a:solidFill>
              </a:rPr>
              <a:t>Large Data Size(250 GB)</a:t>
            </a:r>
          </a:p>
          <a:p>
            <a:pPr marL="800100" lvl="1"/>
            <a:r>
              <a:rPr lang="en-US">
                <a:solidFill>
                  <a:srgbClr val="FFFFFF"/>
                </a:solidFill>
              </a:rPr>
              <a:t>Computational restrictions</a:t>
            </a:r>
          </a:p>
          <a:p>
            <a:pPr marL="800100" lvl="1"/>
            <a:r>
              <a:rPr lang="en-US">
                <a:solidFill>
                  <a:srgbClr val="FFFFFF"/>
                </a:solidFill>
              </a:rPr>
              <a:t>Financial restrictions</a:t>
            </a:r>
          </a:p>
          <a:p>
            <a:r>
              <a:rPr lang="en-US" b="1">
                <a:solidFill>
                  <a:srgbClr val="FFFFFF"/>
                </a:solidFill>
              </a:rPr>
              <a:t>Research Limitations</a:t>
            </a:r>
          </a:p>
          <a:p>
            <a:pPr marL="800100" lvl="1"/>
            <a:r>
              <a:rPr lang="en-US">
                <a:solidFill>
                  <a:srgbClr val="FFFFFF"/>
                </a:solidFill>
              </a:rPr>
              <a:t>Lack of baselines for evaluation</a:t>
            </a:r>
          </a:p>
          <a:p>
            <a:pPr marL="800100" lvl="1"/>
            <a:r>
              <a:rPr lang="en-US">
                <a:solidFill>
                  <a:srgbClr val="FFFFFF"/>
                </a:solidFill>
              </a:rPr>
              <a:t>Negligible research on causal inference</a:t>
            </a:r>
          </a:p>
          <a:p>
            <a:pPr marL="800100" lvl="1"/>
            <a:r>
              <a:rPr lang="en-US">
                <a:solidFill>
                  <a:srgbClr val="FFFFFF"/>
                </a:solidFill>
              </a:rPr>
              <a:t>Inherent complexity of unrest event prediction</a:t>
            </a:r>
          </a:p>
          <a:p>
            <a:endParaRPr lang="en-US" b="0" i="0">
              <a:solidFill>
                <a:srgbClr val="FFFFFF"/>
              </a:solidFill>
              <a:effectLst/>
            </a:endParaRPr>
          </a:p>
          <a:p>
            <a:endParaRPr lang="en-US" b="0" i="0">
              <a:solidFill>
                <a:srgbClr val="FFFFFF"/>
              </a:solidFill>
              <a:effectLst/>
            </a:endParaRPr>
          </a:p>
        </p:txBody>
      </p:sp>
      <p:sp>
        <p:nvSpPr>
          <p:cNvPr id="51" name="Arc 5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dirty="0">
                <a:latin typeface="Times New Roman" panose="02020603050405020304" pitchFamily="18" charset="0"/>
                <a:cs typeface="Times New Roman" panose="02020603050405020304" pitchFamily="18" charset="0"/>
              </a:rPr>
              <a:t>12/06/2023</a:t>
            </a:r>
            <a:endParaRPr lang="en-US" dirty="0">
              <a:solidFill>
                <a:srgbClr val="FFFFFF"/>
              </a:solidFill>
              <a:latin typeface="Calibri" panose="020F0502020204030204"/>
            </a:endParaRP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defRPr/>
            </a:pPr>
            <a:r>
              <a:rPr lang="en-US" sz="1100" b="0" i="0" dirty="0">
                <a:effectLst/>
                <a:latin typeface="Roboto" panose="02000000000000000000" pitchFamily="2" charset="0"/>
              </a:rPr>
              <a:t>Study on Predicting Social Unrest Using GDELT Data</a:t>
            </a:r>
            <a:endParaRPr lang="en-US" sz="1100" dirty="0">
              <a:solidFill>
                <a:prstClr val="black">
                  <a:tint val="75000"/>
                </a:prstClr>
              </a:solidFill>
              <a:ea typeface="+mn-lt"/>
              <a:cs typeface="+mn-lt"/>
            </a:endParaRP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a:solidFill>
                  <a:srgbClr val="FFFFFF"/>
                </a:solidFill>
                <a:latin typeface="Calibri" panose="020F0502020204030204"/>
              </a:rPr>
              <a:pPr>
                <a:spcAft>
                  <a:spcPts val="600"/>
                </a:spcAft>
                <a:defRPr/>
              </a:pPr>
              <a:t>5</a:t>
            </a:fld>
            <a:endParaRPr lang="en-US">
              <a:solidFill>
                <a:srgbClr val="FFFFFF"/>
              </a:solidFill>
              <a:latin typeface="Calibri" panose="020F0502020204030204"/>
            </a:endParaRPr>
          </a:p>
        </p:txBody>
      </p:sp>
    </p:spTree>
    <p:extLst>
      <p:ext uri="{BB962C8B-B14F-4D97-AF65-F5344CB8AC3E}">
        <p14:creationId xmlns:p14="http://schemas.microsoft.com/office/powerpoint/2010/main" val="1842733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211758713"/>
              </p:ext>
            </p:extLst>
          </p:nvPr>
        </p:nvGraphicFramePr>
        <p:xfrm>
          <a:off x="251964" y="1090403"/>
          <a:ext cx="11688071" cy="46771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Times New Roman" panose="02020603050405020304" pitchFamily="18" charset="0"/>
                <a:cs typeface="Times New Roman" panose="02020603050405020304" pitchFamily="18" charset="0"/>
              </a:rPr>
              <a:t>12/06/2023</a:t>
            </a:r>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marL="0" algn="ctr" rtl="0" eaLnBrk="1" latinLnBrk="0" hangingPunct="1">
              <a:spcBef>
                <a:spcPts val="0"/>
              </a:spcBef>
              <a:spcAft>
                <a:spcPts val="0"/>
              </a:spcAft>
            </a:pPr>
            <a:r>
              <a:rPr lang="en-US" b="0" i="0" kern="1200" spc="0" baseline="0">
                <a:solidFill>
                  <a:srgbClr val="898989"/>
                </a:solidFill>
                <a:effectLst/>
                <a:latin typeface="Roboto" panose="02000000000000000000" pitchFamily="2" charset="0"/>
                <a:ea typeface="+mn-ea"/>
                <a:cs typeface="+mn-cs"/>
              </a:rPr>
              <a:t>Study on Predicting Social Unrest Using GDELT Data</a:t>
            </a:r>
            <a:endParaRPr lang="en-US" sz="1000" dirty="0">
              <a:effectLst/>
            </a:endParaRP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CFDE48CA-2DAF-E458-357A-572CE12EA536}"/>
              </a:ext>
            </a:extLst>
          </p:cNvPr>
          <p:cNvSpPr txBox="1"/>
          <p:nvPr/>
        </p:nvSpPr>
        <p:spPr>
          <a:xfrm>
            <a:off x="4319337" y="674904"/>
            <a:ext cx="6960269" cy="830997"/>
          </a:xfrm>
          <a:prstGeom prst="rect">
            <a:avLst/>
          </a:prstGeom>
          <a:noFill/>
        </p:spPr>
        <p:txBody>
          <a:bodyPr wrap="square" rtlCol="0">
            <a:spAutoFit/>
          </a:bodyPr>
          <a:lstStyle/>
          <a:p>
            <a:r>
              <a:rPr lang="en-US" sz="4800" b="1" dirty="0"/>
              <a:t>Novelty</a:t>
            </a:r>
            <a:endParaRPr lang="en-US" b="1" dirty="0"/>
          </a:p>
        </p:txBody>
      </p:sp>
    </p:spTree>
    <p:extLst>
      <p:ext uri="{BB962C8B-B14F-4D97-AF65-F5344CB8AC3E}">
        <p14:creationId xmlns:p14="http://schemas.microsoft.com/office/powerpoint/2010/main" val="4017946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23DA7759-3209-4FE2-96D1-4EEDD81E9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Freeform: Shape 26">
            <a:extLst>
              <a:ext uri="{FF2B5EF4-FFF2-40B4-BE49-F238E27FC236}">
                <a16:creationId xmlns:a16="http://schemas.microsoft.com/office/drawing/2014/main" id="{41460DAD-8769-4C9F-9C8C-BB0443909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23536" y="5717905"/>
            <a:ext cx="1771609" cy="1140095"/>
          </a:xfrm>
          <a:custGeom>
            <a:avLst/>
            <a:gdLst/>
            <a:ahLst/>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29" name="Rectangle 28">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838200" y="365125"/>
            <a:ext cx="5393361" cy="1325563"/>
          </a:xfrm>
        </p:spPr>
        <p:txBody>
          <a:bodyPr vert="horz" lIns="91440" tIns="45720" rIns="91440" bIns="45720" rtlCol="0" anchor="ctr">
            <a:normAutofit/>
          </a:bodyPr>
          <a:lstStyle/>
          <a:p>
            <a:r>
              <a:rPr lang="en-US" b="1" kern="1200">
                <a:solidFill>
                  <a:schemeClr val="tx1"/>
                </a:solidFill>
                <a:latin typeface="+mj-lt"/>
                <a:ea typeface="+mj-ea"/>
                <a:cs typeface="+mj-cs"/>
              </a:rPr>
              <a:t>Results</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200" y="1825625"/>
            <a:ext cx="5393361" cy="4351338"/>
          </a:xfrm>
        </p:spPr>
        <p:txBody>
          <a:bodyPr vert="horz" lIns="91440" tIns="45720" rIns="91440" bIns="45720" rtlCol="0">
            <a:normAutofit/>
          </a:bodyPr>
          <a:lstStyle/>
          <a:p>
            <a:r>
              <a:rPr lang="en-US" sz="1700" b="1"/>
              <a:t>Traditional Models:</a:t>
            </a:r>
            <a:r>
              <a:rPr lang="en-US" sz="1700"/>
              <a:t> Balance between high accuracy and efficient training time, ideal for structured, tabular data.</a:t>
            </a:r>
          </a:p>
          <a:p>
            <a:r>
              <a:rPr lang="en-US" sz="1700" b="1"/>
              <a:t>LLM Advantages: </a:t>
            </a:r>
            <a:r>
              <a:rPr lang="en-US" sz="1700"/>
              <a:t>Requires minimal training resources due to their pre-trained nature, excelling in analyzing textual </a:t>
            </a:r>
          </a:p>
          <a:p>
            <a:r>
              <a:rPr lang="en-US" sz="1700" b="1"/>
              <a:t>GNN Capabilities: </a:t>
            </a:r>
            <a:r>
              <a:rPr lang="en-US" sz="1700"/>
              <a:t>Specializes in representing interconnected data but demands significant computational resources. </a:t>
            </a:r>
          </a:p>
          <a:p>
            <a:r>
              <a:rPr lang="en-US" sz="1700" b="1"/>
              <a:t>Model Effectiveness</a:t>
            </a:r>
            <a:r>
              <a:rPr lang="en-US" sz="1700"/>
              <a:t>: While newer models like LLMs and GNNs generally surpass traditional methods in complex pattern modeling, the effectiveness of any model is highly dependent on the dataset and specific task, with traditional models still viable in scenarios prioritizing interpretability and structured data.</a:t>
            </a:r>
          </a:p>
        </p:txBody>
      </p:sp>
      <p:pic>
        <p:nvPicPr>
          <p:cNvPr id="3" name="Picture 2">
            <a:extLst>
              <a:ext uri="{FF2B5EF4-FFF2-40B4-BE49-F238E27FC236}">
                <a16:creationId xmlns:a16="http://schemas.microsoft.com/office/drawing/2014/main" id="{26CCEBD3-7CC1-25E0-BEBA-1445A2493839}"/>
              </a:ext>
            </a:extLst>
          </p:cNvPr>
          <p:cNvPicPr>
            <a:picLocks noChangeAspect="1"/>
          </p:cNvPicPr>
          <p:nvPr/>
        </p:nvPicPr>
        <p:blipFill rotWithShape="1">
          <a:blip r:embed="rId2"/>
          <a:srcRect r="3" b="3"/>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a:solidFill>
                  <a:prstClr val="black">
                    <a:tint val="75000"/>
                  </a:prstClr>
                </a:solidFill>
                <a:latin typeface="Calibri" panose="020F0502020204030204"/>
              </a:rPr>
              <a:t>12/06/2023</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kern="1200" cap="none" spc="0" baseline="0">
                <a:solidFill>
                  <a:prstClr val="black">
                    <a:tint val="75000"/>
                  </a:prstClr>
                </a:solidFill>
                <a:latin typeface="Calibri" panose="020F0502020204030204"/>
                <a:ea typeface="+mn-ea"/>
                <a:cs typeface="+mn-cs"/>
              </a:rPr>
              <a:t>Study on Predicting Social Unrest Using GDELT Data</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a:solidFill>
                  <a:prstClr val="black">
                    <a:tint val="75000"/>
                  </a:prstClr>
                </a:solidFill>
                <a:latin typeface="Calibri" panose="020F0502020204030204"/>
              </a:rPr>
              <a:pPr>
                <a:spcAft>
                  <a:spcPts val="600"/>
                </a:spcAft>
                <a:defRPr/>
              </a:pPr>
              <a:t>7</a:t>
            </a:fld>
            <a:endParaRPr lang="en-US">
              <a:solidFill>
                <a:prstClr val="black">
                  <a:tint val="75000"/>
                </a:prstClr>
              </a:solidFill>
              <a:latin typeface="Calibri" panose="020F0502020204030204"/>
            </a:endParaRPr>
          </a:p>
        </p:txBody>
      </p:sp>
      <p:sp>
        <p:nvSpPr>
          <p:cNvPr id="31"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0395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Arc 13">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67009BBA-DC62-4808-B0A8-DC86986B76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Arc 17">
            <a:extLst>
              <a:ext uri="{FF2B5EF4-FFF2-40B4-BE49-F238E27FC236}">
                <a16:creationId xmlns:a16="http://schemas.microsoft.com/office/drawing/2014/main" id="{3F9BDB9F-8714-4605-B1BF-670E949600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57504">
            <a:off x="8488250" y="695616"/>
            <a:ext cx="2987899" cy="2987899"/>
          </a:xfrm>
          <a:prstGeom prst="arc">
            <a:avLst>
              <a:gd name="adj1" fmla="val 16200000"/>
              <a:gd name="adj2" fmla="val 2188646"/>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a:xfrm>
            <a:off x="6621863" y="643468"/>
            <a:ext cx="4926669" cy="3433088"/>
          </a:xfrm>
        </p:spPr>
        <p:txBody>
          <a:bodyPr vert="horz" lIns="91440" tIns="45720" rIns="91440" bIns="45720" rtlCol="0" anchor="b">
            <a:normAutofit/>
          </a:bodyPr>
          <a:lstStyle/>
          <a:p>
            <a:r>
              <a:rPr lang="en-US" sz="6000" kern="1200">
                <a:solidFill>
                  <a:srgbClr val="FFFFFF"/>
                </a:solidFill>
                <a:latin typeface="+mj-lt"/>
                <a:ea typeface="+mj-ea"/>
                <a:cs typeface="+mj-cs"/>
              </a:rPr>
              <a:t>Demo and Code Walkthrough</a:t>
            </a:r>
          </a:p>
        </p:txBody>
      </p:sp>
      <p:pic>
        <p:nvPicPr>
          <p:cNvPr id="7" name="Picture 6">
            <a:extLst>
              <a:ext uri="{FF2B5EF4-FFF2-40B4-BE49-F238E27FC236}">
                <a16:creationId xmlns:a16="http://schemas.microsoft.com/office/drawing/2014/main" id="{EC02131F-61DE-20BB-2939-93DB7392B69B}"/>
              </a:ext>
            </a:extLst>
          </p:cNvPr>
          <p:cNvPicPr>
            <a:picLocks noChangeAspect="1"/>
          </p:cNvPicPr>
          <p:nvPr/>
        </p:nvPicPr>
        <p:blipFill rotWithShape="1">
          <a:blip r:embed="rId2"/>
          <a:srcRect r="-2" b="-2"/>
          <a:stretch/>
        </p:blipFill>
        <p:spPr>
          <a:xfrm>
            <a:off x="643467" y="680402"/>
            <a:ext cx="5334930" cy="5334930"/>
          </a:xfrm>
          <a:custGeom>
            <a:avLst/>
            <a:gdLst/>
            <a:ahLst/>
            <a:cxnLst/>
            <a:rect l="l" t="t" r="r" b="b"/>
            <a:pathLst>
              <a:path w="2232338" h="2232338">
                <a:moveTo>
                  <a:pt x="1116169" y="0"/>
                </a:moveTo>
                <a:cubicBezTo>
                  <a:pt x="1732612" y="0"/>
                  <a:pt x="2232338" y="499726"/>
                  <a:pt x="2232338" y="1116169"/>
                </a:cubicBezTo>
                <a:cubicBezTo>
                  <a:pt x="2232338" y="1732612"/>
                  <a:pt x="1732612" y="2232338"/>
                  <a:pt x="1116169" y="2232338"/>
                </a:cubicBezTo>
                <a:cubicBezTo>
                  <a:pt x="499726" y="2232338"/>
                  <a:pt x="0" y="1732612"/>
                  <a:pt x="0" y="1116169"/>
                </a:cubicBezTo>
                <a:cubicBezTo>
                  <a:pt x="0" y="499726"/>
                  <a:pt x="499726" y="0"/>
                  <a:pt x="1116169" y="0"/>
                </a:cubicBezTo>
                <a:close/>
              </a:path>
            </a:pathLst>
          </a:custGeom>
        </p:spPr>
      </p:pic>
      <p:sp>
        <p:nvSpPr>
          <p:cNvPr id="30" name="Oval 29">
            <a:extLst>
              <a:ext uri="{FF2B5EF4-FFF2-40B4-BE49-F238E27FC236}">
                <a16:creationId xmlns:a16="http://schemas.microsoft.com/office/drawing/2014/main" id="{CB339924-0C86-4476-A81F-37DCF289E1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7267" y="4948670"/>
            <a:ext cx="846442" cy="8234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a:solidFill>
                  <a:srgbClr val="FFFFFF"/>
                </a:solidFill>
                <a:latin typeface="Calibri" panose="020F0502020204030204"/>
              </a:rPr>
              <a:t>12/06/2023</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gn="ctr">
              <a:spcAft>
                <a:spcPts val="600"/>
              </a:spcAft>
              <a:defRPr/>
            </a:pPr>
            <a:r>
              <a:rPr lang="en-US" kern="1200" cap="none" spc="0" baseline="0">
                <a:solidFill>
                  <a:srgbClr val="FFFFFF"/>
                </a:solidFill>
                <a:latin typeface="Calibri" panose="020F0502020204030204"/>
                <a:ea typeface="+mn-ea"/>
                <a:cs typeface="+mn-cs"/>
              </a:rPr>
              <a:t>Study on Predicting Social Unrest Using GDELT Data</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a:solidFill>
                  <a:srgbClr val="FFFFFF"/>
                </a:solidFill>
                <a:latin typeface="Calibri" panose="020F0502020204030204"/>
              </a:rPr>
              <a:pPr>
                <a:spcAft>
                  <a:spcPts val="600"/>
                </a:spcAft>
                <a:defRPr/>
              </a:pPr>
              <a:t>8</a:t>
            </a:fld>
            <a:endParaRPr lang="en-US">
              <a:solidFill>
                <a:srgbClr val="FFFFFF"/>
              </a:solidFill>
              <a:latin typeface="Calibri" panose="020F0502020204030204"/>
            </a:endParaRPr>
          </a:p>
        </p:txBody>
      </p:sp>
    </p:spTree>
    <p:extLst>
      <p:ext uri="{BB962C8B-B14F-4D97-AF65-F5344CB8AC3E}">
        <p14:creationId xmlns:p14="http://schemas.microsoft.com/office/powerpoint/2010/main" val="962258905"/>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2.xml><?xml version="1.0" encoding="utf-8"?>
<ds:datastoreItem xmlns:ds="http://schemas.openxmlformats.org/officeDocument/2006/customXml" ds:itemID="{FBDEF148-1770-458F-8F5B-C3D0A278AA97}">
  <ds:schemaRefs>
    <ds:schemaRef ds:uri="71af3243-3dd4-4a8d-8c0d-dd76da1f02a5"/>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8413533D-8C39-401E-8B75-B1AEEEC56B93}">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{F86E1D42-7920-4B33-B67D-F85A1B2484A8}tf78504181_win32</Template>
  <TotalTime>618</TotalTime>
  <Words>301</Words>
  <Application>Microsoft Office PowerPoint</Application>
  <PresentationFormat>Widescreen</PresentationFormat>
  <Paragraphs>57</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Avenir Next LT Pro</vt:lpstr>
      <vt:lpstr>Calibri</vt:lpstr>
      <vt:lpstr>Roboto</vt:lpstr>
      <vt:lpstr>Times New Roman</vt:lpstr>
      <vt:lpstr>Tw Cen MT</vt:lpstr>
      <vt:lpstr>ShapesVTI</vt:lpstr>
      <vt:lpstr>Study on Predicting Social Unrest Using GDELT Data</vt:lpstr>
      <vt:lpstr>Introduction</vt:lpstr>
      <vt:lpstr>Proposed Solution</vt:lpstr>
      <vt:lpstr>Motivation</vt:lpstr>
      <vt:lpstr>Challenges</vt:lpstr>
      <vt:lpstr>PowerPoint Presentation</vt:lpstr>
      <vt:lpstr>Results</vt:lpstr>
      <vt:lpstr>Demo and Code Walkthrough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Crowd Flow Prediction by Deep Spatio-Temporal Transfer Learning Leye Wang, Xu Geng, Xiaojuan Ma, Feng Liu, Qiang Yang</dc:title>
  <dc:creator>Anol Kurian</dc:creator>
  <cp:lastModifiedBy>Aadithya Kandeth</cp:lastModifiedBy>
  <cp:revision>334</cp:revision>
  <dcterms:created xsi:type="dcterms:W3CDTF">2023-11-19T01:08:20Z</dcterms:created>
  <dcterms:modified xsi:type="dcterms:W3CDTF">2023-12-08T03:45:23Z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